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64" r:id="rId7"/>
    <p:sldId id="263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3" autoAdjust="0"/>
    <p:restoredTop sz="86085" autoAdjust="0"/>
  </p:normalViewPr>
  <p:slideViewPr>
    <p:cSldViewPr>
      <p:cViewPr varScale="1">
        <p:scale>
          <a:sx n="74" d="100"/>
          <a:sy n="74" d="100"/>
        </p:scale>
        <p:origin x="17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FE22-13E6-4BA6-B6A7-8C2D551EFFA4}" type="datetimeFigureOut">
              <a:rPr lang="nl-NL" smtClean="0"/>
              <a:t>21-10-2019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32C65-5005-4605-8066-6953C27C5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27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kan kort even vertellen wat aan bod is gekomen en wat de </a:t>
            </a:r>
            <a:r>
              <a:rPr lang="nl-NL" dirty="0" err="1"/>
              <a:t>h.s.v.z</a:t>
            </a:r>
            <a:r>
              <a:rPr lang="nl-NL" dirty="0"/>
              <a:t>.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32C65-5005-4605-8066-6953C27C5E6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47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kan kort even vertellen wat aan bod is gekomen en wat de </a:t>
            </a:r>
            <a:r>
              <a:rPr lang="nl-NL" dirty="0" err="1"/>
              <a:t>h.s.v.z</a:t>
            </a:r>
            <a:r>
              <a:rPr lang="nl-NL" dirty="0"/>
              <a:t>.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32C65-5005-4605-8066-6953C27C5E6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25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kan kort even vertellen wat aan bod is gekomen en wat de </a:t>
            </a:r>
            <a:r>
              <a:rPr lang="nl-NL" dirty="0" err="1"/>
              <a:t>h.s.v.z</a:t>
            </a:r>
            <a:r>
              <a:rPr lang="nl-NL" dirty="0"/>
              <a:t>.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32C65-5005-4605-8066-6953C27C5E6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02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99592" y="836712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u="sng" dirty="0">
                <a:latin typeface="Arial" pitchFamily="34" charset="0"/>
                <a:cs typeface="Arial" pitchFamily="34" charset="0"/>
              </a:rPr>
              <a:t>Welkom!</a:t>
            </a:r>
          </a:p>
          <a:p>
            <a:endParaRPr lang="nl-NL" sz="2800" u="sng" dirty="0">
              <a:latin typeface="Arial" pitchFamily="34" charset="0"/>
              <a:cs typeface="Arial" pitchFamily="34" charset="0"/>
            </a:endParaRPr>
          </a:p>
          <a:p>
            <a:r>
              <a:rPr lang="nl-NL" sz="2800" u="sng" dirty="0">
                <a:latin typeface="Arial" pitchFamily="34" charset="0"/>
                <a:cs typeface="Arial" pitchFamily="34" charset="0"/>
              </a:rPr>
              <a:t>Periode 1, lesweek 7</a:t>
            </a:r>
          </a:p>
          <a:p>
            <a:endParaRPr lang="nl-NL" sz="2800" u="sng" dirty="0">
              <a:latin typeface="Arial" pitchFamily="34" charset="0"/>
              <a:cs typeface="Arial" pitchFamily="34" charset="0"/>
            </a:endParaRPr>
          </a:p>
          <a:p>
            <a:r>
              <a:rPr lang="nl-NL" sz="2800" u="sng" dirty="0">
                <a:latin typeface="Arial" pitchFamily="34" charset="0"/>
                <a:cs typeface="Arial" pitchFamily="34" charset="0"/>
              </a:rPr>
              <a:t>Rol en taak Provincie </a:t>
            </a:r>
          </a:p>
          <a:p>
            <a:pPr algn="ctr"/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AE1CF56-BFDD-4F5E-8F9C-771096BEF039}"/>
              </a:ext>
            </a:extLst>
          </p:cNvPr>
          <p:cNvSpPr txBox="1"/>
          <p:nvPr/>
        </p:nvSpPr>
        <p:spPr>
          <a:xfrm>
            <a:off x="971600" y="1082060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Onderzoek per groep een beleidsterrein en presenteer over 15 minuten de volgende antwoorden: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C128A8F-C9E9-4161-88B9-37CB6918F1E3}"/>
              </a:ext>
            </a:extLst>
          </p:cNvPr>
          <p:cNvSpPr txBox="1"/>
          <p:nvPr/>
        </p:nvSpPr>
        <p:spPr>
          <a:xfrm>
            <a:off x="971600" y="198884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/>
              <a:t>Wat bepaalt de Provincie Noord-Brabant op dit beleidsterrein? </a:t>
            </a:r>
          </a:p>
          <a:p>
            <a:pPr marL="342900" indent="-342900">
              <a:buAutoNum type="arabicPeriod"/>
            </a:pPr>
            <a:r>
              <a:rPr lang="nl-NL" sz="2400" dirty="0"/>
              <a:t>Wat is de visie van de Provincie op dit terrein?</a:t>
            </a:r>
          </a:p>
          <a:p>
            <a:pPr marL="342900" indent="-342900">
              <a:buAutoNum type="arabicPeriod"/>
            </a:pPr>
            <a:r>
              <a:rPr lang="nl-NL" sz="2400" dirty="0"/>
              <a:t>Leg minimaal 3 linken tussen dit beleidsterrein en deze opleiding? </a:t>
            </a:r>
          </a:p>
          <a:p>
            <a:pPr marL="342900" indent="-342900">
              <a:buAutoNum type="arabicPeriod"/>
            </a:pPr>
            <a:r>
              <a:rPr lang="nl-NL" sz="2400" dirty="0"/>
              <a:t>Wat is het meest actuele thema op dit beleidsterrein?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447429E-60E0-4C67-BC6C-CD9486BD9A5A}"/>
              </a:ext>
            </a:extLst>
          </p:cNvPr>
          <p:cNvSpPr/>
          <p:nvPr/>
        </p:nvSpPr>
        <p:spPr>
          <a:xfrm rot="623589">
            <a:off x="3540655" y="4724360"/>
            <a:ext cx="4907113" cy="1384995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2800" b="1" cap="none" spc="0" dirty="0">
                <a:ln/>
                <a:solidFill>
                  <a:schemeClr val="accent3"/>
                </a:solidFill>
                <a:effectLst/>
              </a:rPr>
              <a:t>Schrijf </a:t>
            </a:r>
            <a:r>
              <a:rPr lang="nl-NL" sz="2800" b="1" dirty="0">
                <a:ln/>
                <a:solidFill>
                  <a:schemeClr val="accent3"/>
                </a:solidFill>
              </a:rPr>
              <a:t>d</a:t>
            </a:r>
            <a:r>
              <a:rPr lang="nl-NL" sz="2800" b="1" cap="none" spc="0" dirty="0">
                <a:ln/>
                <a:solidFill>
                  <a:schemeClr val="accent3"/>
                </a:solidFill>
                <a:effectLst/>
              </a:rPr>
              <a:t>e antwoorden incl. </a:t>
            </a:r>
          </a:p>
          <a:p>
            <a:pPr algn="ctr"/>
            <a:r>
              <a:rPr lang="nl-NL" sz="2800" b="1" dirty="0">
                <a:ln/>
                <a:solidFill>
                  <a:schemeClr val="accent3"/>
                </a:solidFill>
              </a:rPr>
              <a:t>het</a:t>
            </a:r>
            <a:r>
              <a:rPr lang="nl-NL" sz="2800" b="1" cap="none" spc="0" dirty="0">
                <a:ln/>
                <a:solidFill>
                  <a:schemeClr val="accent3"/>
                </a:solidFill>
                <a:effectLst/>
              </a:rPr>
              <a:t> beleidsterrein op een bord: </a:t>
            </a:r>
          </a:p>
          <a:p>
            <a:pPr algn="ctr"/>
            <a:r>
              <a:rPr lang="nl-NL" sz="2800" b="1" dirty="0">
                <a:ln/>
                <a:solidFill>
                  <a:schemeClr val="accent3"/>
                </a:solidFill>
              </a:rPr>
              <a:t>morgen komt vervolg</a:t>
            </a:r>
            <a:r>
              <a:rPr lang="nl-NL" sz="2800" b="1" cap="none" spc="0" dirty="0">
                <a:ln/>
                <a:solidFill>
                  <a:schemeClr val="accent3"/>
                </a:solidFill>
                <a:effectLst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6139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F294845-53B8-49EA-8FC5-EAA91DDF2D20}"/>
              </a:ext>
            </a:extLst>
          </p:cNvPr>
          <p:cNvSpPr/>
          <p:nvPr/>
        </p:nvSpPr>
        <p:spPr>
          <a:xfrm>
            <a:off x="575048" y="1340768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/>
              <a:t>1. Cultuur en erfgoed en Sport: </a:t>
            </a:r>
            <a:r>
              <a:rPr lang="nl-NL" sz="1600" dirty="0"/>
              <a:t>Anouk Wolfs, Anne de Vos, Bente Jongbloeds, </a:t>
            </a:r>
            <a:r>
              <a:rPr lang="nl-NL" sz="1600" dirty="0" err="1"/>
              <a:t>Bodil</a:t>
            </a:r>
            <a:r>
              <a:rPr lang="nl-NL" sz="1600" dirty="0"/>
              <a:t> </a:t>
            </a:r>
            <a:r>
              <a:rPr lang="nl-NL" sz="1600" dirty="0" err="1"/>
              <a:t>Hounou</a:t>
            </a:r>
            <a:endParaRPr lang="nl-NL" sz="1600" dirty="0"/>
          </a:p>
          <a:p>
            <a:endParaRPr lang="nl-NL" sz="1600" dirty="0"/>
          </a:p>
          <a:p>
            <a:r>
              <a:rPr lang="nl-NL" sz="1600" b="1" dirty="0"/>
              <a:t>2. Economie en werk: </a:t>
            </a:r>
            <a:r>
              <a:rPr lang="nl-NL" sz="1600" dirty="0"/>
              <a:t>Bram van Gemert Carlijn </a:t>
            </a:r>
            <a:r>
              <a:rPr lang="nl-NL" sz="1600" dirty="0" err="1"/>
              <a:t>Mutsters</a:t>
            </a:r>
            <a:r>
              <a:rPr lang="nl-NL" sz="1600" dirty="0"/>
              <a:t>, Britt Timmermans, Eline Bezemer</a:t>
            </a:r>
          </a:p>
          <a:p>
            <a:endParaRPr lang="nl-NL" sz="1600" dirty="0"/>
          </a:p>
          <a:p>
            <a:r>
              <a:rPr lang="nl-NL" sz="1600" b="1" dirty="0"/>
              <a:t>3. Energie: </a:t>
            </a:r>
            <a:r>
              <a:rPr lang="nl-NL" sz="1600" dirty="0"/>
              <a:t>Carlijn van der Heijden, Eline van Baest, Cas Hendriks, </a:t>
            </a:r>
            <a:r>
              <a:rPr lang="nl-NL" sz="1600" dirty="0" err="1"/>
              <a:t>Esmé</a:t>
            </a:r>
            <a:r>
              <a:rPr lang="nl-NL" sz="1600" dirty="0"/>
              <a:t> Horsten</a:t>
            </a:r>
          </a:p>
          <a:p>
            <a:endParaRPr lang="nl-NL" sz="1600" dirty="0"/>
          </a:p>
          <a:p>
            <a:r>
              <a:rPr lang="nl-NL" sz="1600" b="1" dirty="0"/>
              <a:t>4. Handhaving en Veiligheid: </a:t>
            </a:r>
            <a:r>
              <a:rPr lang="nl-NL" sz="1600" dirty="0" err="1"/>
              <a:t>Jeske</a:t>
            </a:r>
            <a:r>
              <a:rPr lang="nl-NL" sz="1600" dirty="0"/>
              <a:t> Embregts, Estelle Romijn, Jesse van </a:t>
            </a:r>
            <a:r>
              <a:rPr lang="nl-NL" sz="1600" dirty="0" err="1"/>
              <a:t>Bijnen</a:t>
            </a:r>
            <a:r>
              <a:rPr lang="nl-NL" sz="1600" dirty="0"/>
              <a:t>, Fenne van der </a:t>
            </a:r>
            <a:r>
              <a:rPr lang="nl-NL" sz="1600" dirty="0" err="1"/>
              <a:t>Avoird</a:t>
            </a:r>
            <a:endParaRPr lang="nl-NL" sz="1600" dirty="0"/>
          </a:p>
          <a:p>
            <a:endParaRPr lang="nl-NL" sz="1600" dirty="0"/>
          </a:p>
          <a:p>
            <a:r>
              <a:rPr lang="nl-NL" sz="1600" b="1" dirty="0"/>
              <a:t>5. Internationaal en Verkeer en vervoer: </a:t>
            </a:r>
            <a:r>
              <a:rPr lang="nl-NL" sz="1600" dirty="0"/>
              <a:t>Kiki Suijs, Fleur Smolders, Lisa Schoenmakers, Floor Gudde</a:t>
            </a:r>
          </a:p>
          <a:p>
            <a:endParaRPr lang="nl-NL" sz="1600" b="1" dirty="0"/>
          </a:p>
          <a:p>
            <a:r>
              <a:rPr lang="nl-NL" sz="1600" b="1" dirty="0"/>
              <a:t>6. Leefbaarheid: </a:t>
            </a:r>
            <a:r>
              <a:rPr lang="nl-NL" sz="1600" dirty="0" err="1"/>
              <a:t>Marienne</a:t>
            </a:r>
            <a:r>
              <a:rPr lang="nl-NL" sz="1600" dirty="0"/>
              <a:t> Jansen, Gijs Scheffers, Melissa Schmid	Justin Jansen</a:t>
            </a:r>
          </a:p>
          <a:p>
            <a:endParaRPr lang="nl-NL" sz="1600" dirty="0"/>
          </a:p>
          <a:p>
            <a:r>
              <a:rPr lang="nl-NL" sz="1600" b="1" dirty="0"/>
              <a:t>7. Milieu en Water: </a:t>
            </a:r>
            <a:r>
              <a:rPr lang="nl-NL" sz="1600" dirty="0"/>
              <a:t>Pleun </a:t>
            </a:r>
            <a:r>
              <a:rPr lang="nl-NL" sz="1600" dirty="0" err="1"/>
              <a:t>Labee</a:t>
            </a:r>
            <a:r>
              <a:rPr lang="nl-NL" sz="1600" dirty="0"/>
              <a:t>, Kimberley van Hoof, Quinten Jansen, Lucas van der Bruggen</a:t>
            </a:r>
          </a:p>
          <a:p>
            <a:endParaRPr lang="nl-NL" sz="1600" b="1" dirty="0"/>
          </a:p>
          <a:p>
            <a:r>
              <a:rPr lang="nl-NL" sz="1600" b="1" dirty="0"/>
              <a:t>8. Natuur en landschap: </a:t>
            </a:r>
            <a:r>
              <a:rPr lang="nl-NL" sz="1600" dirty="0"/>
              <a:t>Rick Sterrenburg, </a:t>
            </a:r>
            <a:r>
              <a:rPr lang="nl-NL" sz="1600" dirty="0" err="1"/>
              <a:t>Renee</a:t>
            </a:r>
            <a:r>
              <a:rPr lang="nl-NL" sz="1600" dirty="0"/>
              <a:t> Mos, Sanne van Berkel, Rick van der Heijden</a:t>
            </a:r>
          </a:p>
          <a:p>
            <a:endParaRPr lang="nl-NL" sz="1600" dirty="0"/>
          </a:p>
          <a:p>
            <a:r>
              <a:rPr lang="nl-NL" sz="1600" b="1" dirty="0"/>
              <a:t>9. Platteland: </a:t>
            </a:r>
            <a:r>
              <a:rPr lang="nl-NL" sz="1600" dirty="0"/>
              <a:t>Tim van Oorschot, Sanne  Verschuren, Wessel Jacobs, Sijmen de Groot</a:t>
            </a:r>
          </a:p>
          <a:p>
            <a:endParaRPr lang="nl-NL" sz="1600" dirty="0"/>
          </a:p>
          <a:p>
            <a:r>
              <a:rPr lang="nl-NL" sz="1600" b="1" dirty="0"/>
              <a:t>10. Ruimtelijke ontwikkeling: </a:t>
            </a:r>
            <a:r>
              <a:rPr lang="nl-NL" sz="1600" dirty="0"/>
              <a:t>Willem </a:t>
            </a:r>
            <a:r>
              <a:rPr lang="nl-NL" sz="1600" dirty="0" err="1"/>
              <a:t>Stabel</a:t>
            </a:r>
            <a:r>
              <a:rPr lang="nl-NL" sz="1600" dirty="0"/>
              <a:t>, Stef </a:t>
            </a:r>
            <a:r>
              <a:rPr lang="nl-NL" sz="1600" dirty="0" err="1"/>
              <a:t>Verhaaren</a:t>
            </a:r>
            <a:r>
              <a:rPr lang="nl-NL" sz="1600" dirty="0"/>
              <a:t>, Youri Sterk</a:t>
            </a:r>
          </a:p>
        </p:txBody>
      </p:sp>
    </p:spTree>
    <p:extLst>
      <p:ext uri="{BB962C8B-B14F-4D97-AF65-F5344CB8AC3E}">
        <p14:creationId xmlns:p14="http://schemas.microsoft.com/office/powerpoint/2010/main" val="182578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4640DC04-A711-40FD-A6D8-16DDC83ADF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862" r="9862"/>
          <a:stretch>
            <a:fillRect/>
          </a:stretch>
        </p:blipFill>
        <p:spPr>
          <a:xfrm>
            <a:off x="2195736" y="1196752"/>
            <a:ext cx="6155233" cy="46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294" y="1343452"/>
            <a:ext cx="6645424" cy="648072"/>
          </a:xfrm>
        </p:spPr>
        <p:txBody>
          <a:bodyPr/>
          <a:lstStyle/>
          <a:p>
            <a:pPr algn="l"/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7744" y="2348880"/>
            <a:ext cx="6635080" cy="492941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05C1B7-6280-4248-B149-795BAB3B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738" y="4149080"/>
            <a:ext cx="3433035" cy="205982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E6940A9-91AE-43DE-A841-49C6B8403948}"/>
              </a:ext>
            </a:extLst>
          </p:cNvPr>
          <p:cNvSpPr txBox="1"/>
          <p:nvPr/>
        </p:nvSpPr>
        <p:spPr>
          <a:xfrm>
            <a:off x="1115616" y="2217078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Introductie over de rol en taak van de Provincie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welke beleidsterreinen is de Provincie actief?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Presentaties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Actualiteit van het stikstofdebat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294" y="1343452"/>
            <a:ext cx="7210122" cy="1149444"/>
          </a:xfrm>
        </p:spPr>
        <p:txBody>
          <a:bodyPr/>
          <a:lstStyle/>
          <a:p>
            <a:pPr algn="l"/>
            <a:r>
              <a:rPr lang="nl-NL" dirty="0"/>
              <a:t>Hoe zit het ook alweer???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7744" y="2348880"/>
            <a:ext cx="6635080" cy="492941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8B5CCC5-3534-4E24-970A-6EE8DAE048C2}"/>
              </a:ext>
            </a:extLst>
          </p:cNvPr>
          <p:cNvSpPr/>
          <p:nvPr/>
        </p:nvSpPr>
        <p:spPr>
          <a:xfrm rot="20617160">
            <a:off x="1120724" y="2571656"/>
            <a:ext cx="354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5400" b="1" dirty="0">
                <a:ln/>
                <a:solidFill>
                  <a:schemeClr val="accent4"/>
                </a:solidFill>
              </a:rPr>
              <a:t>Gemeenten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E62E0D8-3932-4056-A6D1-8E290C6978BF}"/>
              </a:ext>
            </a:extLst>
          </p:cNvPr>
          <p:cNvSpPr/>
          <p:nvPr/>
        </p:nvSpPr>
        <p:spPr>
          <a:xfrm rot="724946">
            <a:off x="5146575" y="3035013"/>
            <a:ext cx="3284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Provincie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50D593-DD7E-497D-B2EB-F156ADB1D9DD}"/>
              </a:ext>
            </a:extLst>
          </p:cNvPr>
          <p:cNvSpPr/>
          <p:nvPr/>
        </p:nvSpPr>
        <p:spPr>
          <a:xfrm rot="21119207">
            <a:off x="2000189" y="4116078"/>
            <a:ext cx="48149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Nederlandse regering</a:t>
            </a:r>
          </a:p>
        </p:txBody>
      </p:sp>
    </p:spTree>
    <p:extLst>
      <p:ext uri="{BB962C8B-B14F-4D97-AF65-F5344CB8AC3E}">
        <p14:creationId xmlns:p14="http://schemas.microsoft.com/office/powerpoint/2010/main" val="291751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294" y="1343452"/>
            <a:ext cx="6645424" cy="648072"/>
          </a:xfrm>
        </p:spPr>
        <p:txBody>
          <a:bodyPr/>
          <a:lstStyle/>
          <a:p>
            <a:pPr algn="l"/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7744" y="2348880"/>
            <a:ext cx="6635080" cy="492941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290CB7-31A9-45EC-AC9E-BDB42398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1" y="191296"/>
            <a:ext cx="8591136" cy="64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4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9002337-372A-4EE8-A32F-0266B60B44E5}"/>
              </a:ext>
            </a:extLst>
          </p:cNvPr>
          <p:cNvSpPr txBox="1"/>
          <p:nvPr/>
        </p:nvSpPr>
        <p:spPr>
          <a:xfrm>
            <a:off x="1403648" y="162880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A44BBF-B5C9-494C-A721-C8F36FF0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75148" y="2827276"/>
            <a:ext cx="6645424" cy="648072"/>
          </a:xfrm>
        </p:spPr>
        <p:txBody>
          <a:bodyPr/>
          <a:lstStyle/>
          <a:p>
            <a:pPr algn="l"/>
            <a:r>
              <a:rPr lang="nl-NL" dirty="0"/>
              <a:t>De Provincie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58BB298-6EA2-4F09-AF97-24E8BF95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92" y="268270"/>
            <a:ext cx="6645424" cy="632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9002337-372A-4EE8-A32F-0266B60B44E5}"/>
              </a:ext>
            </a:extLst>
          </p:cNvPr>
          <p:cNvSpPr txBox="1"/>
          <p:nvPr/>
        </p:nvSpPr>
        <p:spPr>
          <a:xfrm>
            <a:off x="1331640" y="13687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A44BBF-B5C9-494C-A721-C8F36FF0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340" y="837050"/>
            <a:ext cx="6645424" cy="648072"/>
          </a:xfrm>
        </p:spPr>
        <p:txBody>
          <a:bodyPr/>
          <a:lstStyle/>
          <a:p>
            <a:pPr algn="l"/>
            <a:r>
              <a:rPr lang="nl-NL" dirty="0"/>
              <a:t>De Provincie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7D4BF9-309A-4ADA-9B36-A8B99AE0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204" y="1513635"/>
            <a:ext cx="6422335" cy="7920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BFFE6F0-9E70-4F28-ADE0-9CE1108EF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564904"/>
            <a:ext cx="3879515" cy="25816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C4DA51-51C5-4B98-9F75-1EFB85DC3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03" y="2561797"/>
            <a:ext cx="3600933" cy="199786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3657A686-CF71-4E95-8854-F42131EEDD2D}"/>
              </a:ext>
            </a:extLst>
          </p:cNvPr>
          <p:cNvSpPr/>
          <p:nvPr/>
        </p:nvSpPr>
        <p:spPr>
          <a:xfrm>
            <a:off x="2502023" y="5405726"/>
            <a:ext cx="6165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Provincies worden bestuurd door instanties met ouderwetse namen: de Provinciale Staten, </a:t>
            </a:r>
            <a:r>
              <a:rPr lang="nl-NL" b="1" dirty="0">
                <a:solidFill>
                  <a:srgbClr val="FF0000"/>
                </a:solidFill>
              </a:rPr>
              <a:t>de Gedeputeerde Staten </a:t>
            </a:r>
            <a:r>
              <a:rPr lang="nl-NL" dirty="0"/>
              <a:t>en de </a:t>
            </a:r>
            <a:r>
              <a:rPr lang="nl-NL" b="1" dirty="0">
                <a:solidFill>
                  <a:schemeClr val="accent3"/>
                </a:solidFill>
              </a:rPr>
              <a:t>commissaris van de Koning.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A5D593A-6356-45F1-A246-8BFF5C04F8D0}"/>
              </a:ext>
            </a:extLst>
          </p:cNvPr>
          <p:cNvCxnSpPr/>
          <p:nvPr/>
        </p:nvCxnSpPr>
        <p:spPr>
          <a:xfrm flipH="1" flipV="1">
            <a:off x="2254340" y="3789040"/>
            <a:ext cx="51746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AB40644-DFC4-4DC1-8899-9AB1B1C231B5}"/>
              </a:ext>
            </a:extLst>
          </p:cNvPr>
          <p:cNvCxnSpPr>
            <a:cxnSpLocks/>
          </p:cNvCxnSpPr>
          <p:nvPr/>
        </p:nvCxnSpPr>
        <p:spPr>
          <a:xfrm flipH="1" flipV="1">
            <a:off x="3635896" y="4293096"/>
            <a:ext cx="246706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8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9002337-372A-4EE8-A32F-0266B60B44E5}"/>
              </a:ext>
            </a:extLst>
          </p:cNvPr>
          <p:cNvSpPr txBox="1"/>
          <p:nvPr/>
        </p:nvSpPr>
        <p:spPr>
          <a:xfrm>
            <a:off x="1331640" y="13687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A44BBF-B5C9-494C-A721-C8F36FF0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19164" y="2899284"/>
            <a:ext cx="6645424" cy="648072"/>
          </a:xfrm>
        </p:spPr>
        <p:txBody>
          <a:bodyPr/>
          <a:lstStyle/>
          <a:p>
            <a:pPr algn="l"/>
            <a:r>
              <a:rPr lang="nl-NL" dirty="0"/>
              <a:t>De Provincie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700DE83-7B1C-49F4-80A6-F91DC50B385A}"/>
              </a:ext>
            </a:extLst>
          </p:cNvPr>
          <p:cNvSpPr/>
          <p:nvPr/>
        </p:nvSpPr>
        <p:spPr>
          <a:xfrm>
            <a:off x="1331640" y="1230248"/>
            <a:ext cx="7403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Provinciale Staten =  gekozen volksvertegenwoordigers. Zij zijn het hoogste orgaan van de provincie en bepalen in hoofdlijnen wat de provincie doet. Provinciale Staten vergaderen maandelijks. 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B265759-4E83-4183-8369-894580874E07}"/>
              </a:ext>
            </a:extLst>
          </p:cNvPr>
          <p:cNvSpPr/>
          <p:nvPr/>
        </p:nvSpPr>
        <p:spPr>
          <a:xfrm>
            <a:off x="1335282" y="271548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chemeClr val="accent3"/>
                </a:solidFill>
              </a:rPr>
              <a:t>De commissaris van de Koning is de bekendste provinciale bestuurder. De commissaris wordt, net als een burgemeester, niet gekozen maar benoemd door de Kroon.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8BD3107-1375-4DAD-B240-1F19AC3D8D8D}"/>
              </a:ext>
            </a:extLst>
          </p:cNvPr>
          <p:cNvSpPr/>
          <p:nvPr/>
        </p:nvSpPr>
        <p:spPr>
          <a:xfrm>
            <a:off x="1410167" y="4165813"/>
            <a:ext cx="7246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chemeClr val="accent2"/>
                </a:solidFill>
              </a:rPr>
              <a:t>Gedeputeerde Staten </a:t>
            </a:r>
            <a:r>
              <a:rPr lang="nl-NL" sz="2000" dirty="0">
                <a:solidFill>
                  <a:schemeClr val="accent2"/>
                </a:solidFill>
              </a:rPr>
              <a:t>worden gekozen door Provinciale Staten en zijn het uitvoerend dagelijks bestuur van de Provincie; iedere gedeputeerde heeft een eigen departement. De commissaris van de Koning is voorzitter van dit orgaan. </a:t>
            </a:r>
          </a:p>
        </p:txBody>
      </p:sp>
    </p:spTree>
    <p:extLst>
      <p:ext uri="{BB962C8B-B14F-4D97-AF65-F5344CB8AC3E}">
        <p14:creationId xmlns:p14="http://schemas.microsoft.com/office/powerpoint/2010/main" val="349444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BB03DE4-35B0-434E-9CAC-A28C33AF69C8}"/>
              </a:ext>
            </a:extLst>
          </p:cNvPr>
          <p:cNvSpPr/>
          <p:nvPr/>
        </p:nvSpPr>
        <p:spPr>
          <a:xfrm>
            <a:off x="1115616" y="1124744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/>
              <a:t>Taken van de provincie – niet alles staat vast</a:t>
            </a:r>
          </a:p>
          <a:p>
            <a:r>
              <a:rPr lang="nl-NL" sz="2400" dirty="0"/>
              <a:t>De invulling van de taken ligt voor provincies niet vast. Op een aantal terreinen hebben provincies wel vaste taken, omdat deze in concrete wetgeving is uitgewerkt. In de Wet ruimtelijke ordening (</a:t>
            </a:r>
            <a:r>
              <a:rPr lang="nl-NL" sz="2400" dirty="0" err="1"/>
              <a:t>Wro</a:t>
            </a:r>
            <a:r>
              <a:rPr lang="nl-NL" sz="2400" dirty="0"/>
              <a:t>) is bijvoorbeeld vastgelegd dat de provincie in hoofdlijnen bepaalt of steden en dorpen kunnen uitbreiden en waar bedrijventerreinen en kantorenparken mogen worden aangelegd.</a:t>
            </a:r>
          </a:p>
          <a:p>
            <a:endParaRPr lang="nl-NL" sz="2400" dirty="0"/>
          </a:p>
          <a:p>
            <a:r>
              <a:rPr lang="nl-NL" sz="2400" dirty="0"/>
              <a:t>Maar naast deze diversiteit van aan de provincie opgelegde taken kan de provincie ook zelf bepalen welke taken zij wil aanpakken. Anders gezegd: de provincie heeft naast de wettelijk opgelegde taken een ‘open huishouding’, zoals vastgelegd in artikel 124 van de grondwet.</a:t>
            </a:r>
          </a:p>
        </p:txBody>
      </p:sp>
    </p:spTree>
    <p:extLst>
      <p:ext uri="{BB962C8B-B14F-4D97-AF65-F5344CB8AC3E}">
        <p14:creationId xmlns:p14="http://schemas.microsoft.com/office/powerpoint/2010/main" val="271412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4463DC7-4936-4E0B-B68E-7479B22FEDF6}"/>
              </a:ext>
            </a:extLst>
          </p:cNvPr>
          <p:cNvSpPr/>
          <p:nvPr/>
        </p:nvSpPr>
        <p:spPr>
          <a:xfrm>
            <a:off x="791072" y="1100281"/>
            <a:ext cx="7741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De taken van de provincies liggen vooral op de volgende terreinen</a:t>
            </a:r>
            <a:r>
              <a:rPr lang="nl-NL" dirty="0"/>
              <a:t>: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7E2665D-DCAD-4906-A55E-9050C1D924F5}"/>
              </a:ext>
            </a:extLst>
          </p:cNvPr>
          <p:cNvSpPr/>
          <p:nvPr/>
        </p:nvSpPr>
        <p:spPr>
          <a:xfrm>
            <a:off x="2555776" y="193127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Cultuur en erfgoed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Economie en werk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Energie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Handhaving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Internationaal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Leefbaarheid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Milieu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Natuur en landschap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Platteland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Ruimtelijke ontwikkeling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Sport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Veiligheid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Verkeer en vervoer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2181761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C0A44B-6F58-4D8F-B3E0-CC0C80C2BF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321E8E-D343-4C8D-8550-4F9DB4562B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8852E9-5B77-46CC-B580-B1357284FABD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47a28104-336f-447d-946e-e305ac2bcd47"/>
    <ds:schemaRef ds:uri="34354c1b-6b8c-435b-ad50-990538c1955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564</Words>
  <Application>Microsoft Office PowerPoint</Application>
  <PresentationFormat>Diavoorstelling (4:3)</PresentationFormat>
  <Paragraphs>73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PowerPoint-presentatie</vt:lpstr>
      <vt:lpstr>Programma</vt:lpstr>
      <vt:lpstr>Hoe zit het ook alweer??? </vt:lpstr>
      <vt:lpstr>PowerPoint-presentatie</vt:lpstr>
      <vt:lpstr>De Provincie </vt:lpstr>
      <vt:lpstr>De Provincie </vt:lpstr>
      <vt:lpstr>De Provincie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Pascalle Cup</cp:lastModifiedBy>
  <cp:revision>60</cp:revision>
  <cp:lastPrinted>2019-10-21T09:58:31Z</cp:lastPrinted>
  <dcterms:created xsi:type="dcterms:W3CDTF">2013-11-15T15:05:42Z</dcterms:created>
  <dcterms:modified xsi:type="dcterms:W3CDTF">2019-10-21T10:05:27Z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